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7"/>
    <p:restoredTop sz="94723"/>
  </p:normalViewPr>
  <p:slideViewPr>
    <p:cSldViewPr snapToGrid="0" snapToObjects="1">
      <p:cViewPr varScale="1">
        <p:scale>
          <a:sx n="101" d="100"/>
          <a:sy n="101" d="100"/>
        </p:scale>
        <p:origin x="1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182741592_1098x949.jpeg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182429520_1646x1646.jpeg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Human-Brain-Best-HD-Wallpaper-36888.jpg" descr="Human-Brain-Best-HD-Wallpaper-368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8198" y="-77835"/>
            <a:ext cx="18874796" cy="99092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asterclass"/>
          <p:cNvSpPr txBox="1">
            <a:spLocks noGrp="1"/>
          </p:cNvSpPr>
          <p:nvPr>
            <p:ph type="ctrTitle"/>
          </p:nvPr>
        </p:nvSpPr>
        <p:spPr>
          <a:xfrm>
            <a:off x="-1123311" y="4292601"/>
            <a:ext cx="8912876" cy="3893419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r>
              <a:t>Masterclass</a:t>
            </a:r>
          </a:p>
        </p:txBody>
      </p:sp>
      <p:sp>
        <p:nvSpPr>
          <p:cNvPr id="130" name="Neural Networks"/>
          <p:cNvSpPr txBox="1">
            <a:spLocks noGrp="1"/>
          </p:cNvSpPr>
          <p:nvPr>
            <p:ph type="subTitle" sz="quarter" idx="1"/>
          </p:nvPr>
        </p:nvSpPr>
        <p:spPr>
          <a:xfrm>
            <a:off x="-1110611" y="7797800"/>
            <a:ext cx="11861801" cy="1231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FFF"/>
                </a:solidFill>
              </a:defRPr>
            </a:lvl1pPr>
          </a:lstStyle>
          <a:p>
            <a:r>
              <a:t>Neural Networks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eural…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6033445"/>
          </a:xfrm>
          <a:prstGeom prst="rect">
            <a:avLst/>
          </a:prstGeom>
        </p:spPr>
        <p:txBody>
          <a:bodyPr/>
          <a:lstStyle/>
          <a:p>
            <a:r>
              <a:t>Neural</a:t>
            </a:r>
          </a:p>
          <a:p>
            <a:r>
              <a:t>Network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rcRect b="10607"/>
          <a:stretch>
            <a:fillRect/>
          </a:stretch>
        </p:blipFill>
        <p:spPr>
          <a:xfrm>
            <a:off x="-1" y="1075134"/>
            <a:ext cx="13004801" cy="7603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Human-Brain-Best-HD-Wallpaper-36888.jpg" descr="Human-Brain-Best-HD-Wallpaper-36888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5268" r="35268"/>
          <a:stretch>
            <a:fillRect/>
          </a:stretch>
        </p:blipFill>
        <p:spPr>
          <a:xfrm>
            <a:off x="7531100" y="-6612360"/>
            <a:ext cx="9184543" cy="16365960"/>
          </a:xfrm>
          <a:prstGeom prst="rect">
            <a:avLst/>
          </a:prstGeom>
        </p:spPr>
      </p:pic>
      <p:sp>
        <p:nvSpPr>
          <p:cNvPr id="160" name="Line"/>
          <p:cNvSpPr>
            <a:spLocks noGrp="1"/>
          </p:cNvSpPr>
          <p:nvPr>
            <p:ph type="body" idx="14"/>
          </p:nvPr>
        </p:nvSpPr>
        <p:spPr>
          <a:xfrm flipV="1">
            <a:off x="663009" y="2440557"/>
            <a:ext cx="6451600" cy="2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1" name="Key-words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1998217"/>
          </a:xfrm>
          <a:prstGeom prst="rect">
            <a:avLst/>
          </a:prstGeom>
        </p:spPr>
        <p:txBody>
          <a:bodyPr/>
          <a:lstStyle/>
          <a:p>
            <a:r>
              <a:t>Key-words</a:t>
            </a:r>
          </a:p>
        </p:txBody>
      </p:sp>
      <p:sp>
        <p:nvSpPr>
          <p:cNvPr id="162" name="Input…"/>
          <p:cNvSpPr txBox="1">
            <a:spLocks noGrp="1"/>
          </p:cNvSpPr>
          <p:nvPr>
            <p:ph type="body" sz="half" idx="1"/>
          </p:nvPr>
        </p:nvSpPr>
        <p:spPr>
          <a:xfrm>
            <a:off x="571500" y="2844800"/>
            <a:ext cx="6451600" cy="6097107"/>
          </a:xfrm>
          <a:prstGeom prst="rect">
            <a:avLst/>
          </a:prstGeom>
        </p:spPr>
        <p:txBody>
          <a:bodyPr/>
          <a:lstStyle/>
          <a:p>
            <a:r>
              <a:t>Input</a:t>
            </a:r>
          </a:p>
          <a:p>
            <a:r>
              <a:t>Output</a:t>
            </a:r>
          </a:p>
          <a:p>
            <a:r>
              <a:t>Weights</a:t>
            </a:r>
          </a:p>
          <a:p>
            <a:r>
              <a:t>Activations</a:t>
            </a:r>
          </a:p>
          <a:p>
            <a:r>
              <a:t>Learning Rate</a:t>
            </a:r>
          </a:p>
          <a:p>
            <a:endParaRPr/>
          </a:p>
          <a:p>
            <a:r>
              <a:t>Feed forward</a:t>
            </a:r>
          </a:p>
          <a:p>
            <a:r>
              <a:t>Back propagation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39" y="2219571"/>
            <a:ext cx="4896616" cy="4896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74" y="2828301"/>
            <a:ext cx="4387434" cy="4096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8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9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0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171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17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3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9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180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181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82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183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184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185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186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187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188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189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190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191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192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93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96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97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98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99" name="OUTPUT"/>
          <p:cNvSpPr/>
          <p:nvPr/>
        </p:nvSpPr>
        <p:spPr>
          <a:xfrm>
            <a:off x="9650656" y="2574464"/>
            <a:ext cx="1959770" cy="1559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0" y="0"/>
                </a:moveTo>
                <a:cubicBezTo>
                  <a:pt x="345" y="0"/>
                  <a:pt x="0" y="433"/>
                  <a:pt x="0" y="967"/>
                </a:cubicBezTo>
                <a:lnTo>
                  <a:pt x="0" y="17472"/>
                </a:lnTo>
                <a:cubicBezTo>
                  <a:pt x="0" y="18006"/>
                  <a:pt x="345" y="18440"/>
                  <a:pt x="770" y="18440"/>
                </a:cubicBezTo>
                <a:lnTo>
                  <a:pt x="15371" y="18440"/>
                </a:lnTo>
                <a:lnTo>
                  <a:pt x="16915" y="21600"/>
                </a:lnTo>
                <a:lnTo>
                  <a:pt x="18459" y="18440"/>
                </a:lnTo>
                <a:lnTo>
                  <a:pt x="20830" y="18440"/>
                </a:lnTo>
                <a:cubicBezTo>
                  <a:pt x="21255" y="18440"/>
                  <a:pt x="21600" y="18006"/>
                  <a:pt x="21600" y="17472"/>
                </a:cubicBezTo>
                <a:lnTo>
                  <a:pt x="21600" y="967"/>
                </a:lnTo>
                <a:cubicBezTo>
                  <a:pt x="21600" y="433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OUTPUT</a:t>
            </a:r>
          </a:p>
        </p:txBody>
      </p:sp>
      <p:sp>
        <p:nvSpPr>
          <p:cNvPr id="200" name="INPUT"/>
          <p:cNvSpPr/>
          <p:nvPr/>
        </p:nvSpPr>
        <p:spPr>
          <a:xfrm>
            <a:off x="1463390" y="855731"/>
            <a:ext cx="1959769" cy="1651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0" y="0"/>
                </a:moveTo>
                <a:cubicBezTo>
                  <a:pt x="345" y="0"/>
                  <a:pt x="0" y="409"/>
                  <a:pt x="0" y="914"/>
                </a:cubicBezTo>
                <a:lnTo>
                  <a:pt x="0" y="16502"/>
                </a:lnTo>
                <a:cubicBezTo>
                  <a:pt x="0" y="17007"/>
                  <a:pt x="345" y="17416"/>
                  <a:pt x="770" y="17416"/>
                </a:cubicBezTo>
                <a:lnTo>
                  <a:pt x="2821" y="17416"/>
                </a:lnTo>
                <a:lnTo>
                  <a:pt x="4365" y="21600"/>
                </a:lnTo>
                <a:lnTo>
                  <a:pt x="5910" y="17416"/>
                </a:lnTo>
                <a:lnTo>
                  <a:pt x="20830" y="17416"/>
                </a:lnTo>
                <a:cubicBezTo>
                  <a:pt x="21255" y="17416"/>
                  <a:pt x="21600" y="17007"/>
                  <a:pt x="21600" y="16502"/>
                </a:cubicBezTo>
                <a:lnTo>
                  <a:pt x="21600" y="914"/>
                </a:lnTo>
                <a:cubicBezTo>
                  <a:pt x="21600" y="409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INPUT</a:t>
            </a:r>
          </a:p>
        </p:txBody>
      </p:sp>
      <p:sp>
        <p:nvSpPr>
          <p:cNvPr id="201" name="WEIGHTS"/>
          <p:cNvSpPr/>
          <p:nvPr/>
        </p:nvSpPr>
        <p:spPr>
          <a:xfrm>
            <a:off x="6246098" y="4094020"/>
            <a:ext cx="2370932" cy="133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82" y="0"/>
                </a:moveTo>
                <a:cubicBezTo>
                  <a:pt x="4031" y="0"/>
                  <a:pt x="3746" y="508"/>
                  <a:pt x="3746" y="1133"/>
                </a:cubicBezTo>
                <a:lnTo>
                  <a:pt x="3746" y="8022"/>
                </a:lnTo>
                <a:lnTo>
                  <a:pt x="0" y="10295"/>
                </a:lnTo>
                <a:lnTo>
                  <a:pt x="3746" y="12574"/>
                </a:lnTo>
                <a:lnTo>
                  <a:pt x="3746" y="20467"/>
                </a:lnTo>
                <a:cubicBezTo>
                  <a:pt x="3746" y="21092"/>
                  <a:pt x="4031" y="21600"/>
                  <a:pt x="4382" y="21600"/>
                </a:cubicBezTo>
                <a:lnTo>
                  <a:pt x="20964" y="21600"/>
                </a:lnTo>
                <a:cubicBezTo>
                  <a:pt x="21315" y="21600"/>
                  <a:pt x="21600" y="21092"/>
                  <a:pt x="21600" y="20467"/>
                </a:cubicBezTo>
                <a:lnTo>
                  <a:pt x="21600" y="1133"/>
                </a:lnTo>
                <a:cubicBezTo>
                  <a:pt x="21600" y="508"/>
                  <a:pt x="21315" y="0"/>
                  <a:pt x="20964" y="0"/>
                </a:cubicBezTo>
                <a:lnTo>
                  <a:pt x="4382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WEIGHTS</a:t>
            </a:r>
          </a:p>
        </p:txBody>
      </p:sp>
      <p:sp>
        <p:nvSpPr>
          <p:cNvPr id="202" name="ACTIVATION"/>
          <p:cNvSpPr/>
          <p:nvPr/>
        </p:nvSpPr>
        <p:spPr>
          <a:xfrm>
            <a:off x="7507631" y="2085690"/>
            <a:ext cx="2370932" cy="1331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82" y="0"/>
                </a:moveTo>
                <a:cubicBezTo>
                  <a:pt x="4031" y="0"/>
                  <a:pt x="3746" y="508"/>
                  <a:pt x="3746" y="1133"/>
                </a:cubicBezTo>
                <a:lnTo>
                  <a:pt x="3746" y="8022"/>
                </a:lnTo>
                <a:lnTo>
                  <a:pt x="0" y="10295"/>
                </a:lnTo>
                <a:lnTo>
                  <a:pt x="3746" y="12574"/>
                </a:lnTo>
                <a:lnTo>
                  <a:pt x="3746" y="20467"/>
                </a:lnTo>
                <a:cubicBezTo>
                  <a:pt x="3746" y="21092"/>
                  <a:pt x="4031" y="21600"/>
                  <a:pt x="4382" y="21600"/>
                </a:cubicBezTo>
                <a:lnTo>
                  <a:pt x="20964" y="21600"/>
                </a:lnTo>
                <a:cubicBezTo>
                  <a:pt x="21315" y="21600"/>
                  <a:pt x="21600" y="21092"/>
                  <a:pt x="21600" y="20467"/>
                </a:cubicBezTo>
                <a:lnTo>
                  <a:pt x="21600" y="1133"/>
                </a:lnTo>
                <a:cubicBezTo>
                  <a:pt x="21600" y="508"/>
                  <a:pt x="21315" y="0"/>
                  <a:pt x="20964" y="0"/>
                </a:cubicBezTo>
                <a:lnTo>
                  <a:pt x="4382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ACTIVATION</a:t>
            </a:r>
          </a:p>
        </p:txBody>
      </p:sp>
      <p:sp>
        <p:nvSpPr>
          <p:cNvPr id="203" name="HIDDEN…"/>
          <p:cNvSpPr/>
          <p:nvPr/>
        </p:nvSpPr>
        <p:spPr>
          <a:xfrm>
            <a:off x="8422919" y="414803"/>
            <a:ext cx="2274889" cy="1445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55" y="0"/>
                </a:moveTo>
                <a:cubicBezTo>
                  <a:pt x="3289" y="0"/>
                  <a:pt x="2992" y="468"/>
                  <a:pt x="2992" y="1044"/>
                </a:cubicBezTo>
                <a:lnTo>
                  <a:pt x="2992" y="16708"/>
                </a:lnTo>
                <a:lnTo>
                  <a:pt x="0" y="21600"/>
                </a:lnTo>
                <a:lnTo>
                  <a:pt x="12322" y="19892"/>
                </a:lnTo>
                <a:lnTo>
                  <a:pt x="20937" y="19892"/>
                </a:lnTo>
                <a:cubicBezTo>
                  <a:pt x="21303" y="19892"/>
                  <a:pt x="21600" y="19425"/>
                  <a:pt x="21600" y="18849"/>
                </a:cubicBezTo>
                <a:lnTo>
                  <a:pt x="21600" y="1044"/>
                </a:lnTo>
                <a:cubicBezTo>
                  <a:pt x="21600" y="468"/>
                  <a:pt x="21303" y="0"/>
                  <a:pt x="20937" y="0"/>
                </a:cubicBezTo>
                <a:lnTo>
                  <a:pt x="3655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HIDDEN</a:t>
            </a:r>
          </a:p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9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1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"/>
                            </p:stCondLst>
                            <p:childTnLst>
                              <p:par>
                                <p:cTn id="103" presetID="2" presetClass="entr" presetSubtype="1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"/>
                            </p:stCondLst>
                            <p:childTnLst>
                              <p:par>
                                <p:cTn id="108" presetID="2" presetClass="entr" presetSubtype="1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13" presetID="2" presetClass="entr" presetSubtype="1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16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fill="hold" grpId="3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7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fill="hold" grpId="3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7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3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3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3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9" presetClass="entr" fill="hold" grpId="3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3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9" presetClass="entr" fill="hold" grpId="3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8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grpId="39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3" presetClass="entr" presetSubtype="16" fill="hold" grpId="4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9" animBg="1" advAuto="0"/>
      <p:bldP spid="168" grpId="10" animBg="1" advAuto="0"/>
      <p:bldP spid="169" grpId="14" animBg="1" advAuto="0"/>
      <p:bldP spid="170" grpId="3" animBg="1" advAuto="0"/>
      <p:bldP spid="171" grpId="5" animBg="1" advAuto="0"/>
      <p:bldP spid="172" grpId="15" animBg="1" advAuto="0"/>
      <p:bldP spid="173" grpId="8" animBg="1" advAuto="0"/>
      <p:bldP spid="174" grpId="16" animBg="1" advAuto="0"/>
      <p:bldP spid="175" grpId="21" animBg="1" advAuto="0"/>
      <p:bldP spid="176" grpId="18" animBg="1" advAuto="0"/>
      <p:bldP spid="177" grpId="19" animBg="1" advAuto="0"/>
      <p:bldP spid="178" grpId="17" animBg="1" advAuto="0"/>
      <p:bldP spid="179" grpId="12" animBg="1" advAuto="0"/>
      <p:bldP spid="180" grpId="13" animBg="1" advAuto="0"/>
      <p:bldP spid="181" grpId="20" animBg="1" advAuto="0"/>
      <p:bldP spid="182" grpId="1" animBg="1" advAuto="0"/>
      <p:bldP spid="183" grpId="33" animBg="1" advAuto="0"/>
      <p:bldP spid="184" grpId="34" animBg="1" advAuto="0"/>
      <p:bldP spid="185" grpId="4" animBg="1" advAuto="0"/>
      <p:bldP spid="186" grpId="6" animBg="1" advAuto="0"/>
      <p:bldP spid="187" grpId="22" animBg="1" advAuto="0"/>
      <p:bldP spid="188" grpId="23" animBg="1" advAuto="0"/>
      <p:bldP spid="189" grpId="24" animBg="1" advAuto="0"/>
      <p:bldP spid="190" grpId="25" animBg="1" advAuto="0"/>
      <p:bldP spid="191" grpId="39" animBg="1" advAuto="0"/>
      <p:bldP spid="192" grpId="31" animBg="1" advAuto="0"/>
      <p:bldP spid="193" grpId="32" animBg="1" advAuto="0"/>
      <p:bldP spid="194" grpId="35" animBg="1" advAuto="0"/>
      <p:bldP spid="196" grpId="36" animBg="1" advAuto="0"/>
      <p:bldP spid="197" grpId="37" animBg="1" advAuto="0"/>
      <p:bldP spid="198" grpId="38" animBg="1" advAuto="0"/>
      <p:bldP spid="199" grpId="2" animBg="1" advAuto="0"/>
      <p:bldP spid="199" grpId="28" animBg="1" advAuto="0"/>
      <p:bldP spid="200" grpId="7" animBg="1" advAuto="0"/>
      <p:bldP spid="200" grpId="27" animBg="1" advAuto="0"/>
      <p:bldP spid="201" grpId="26" animBg="1" advAuto="0"/>
      <p:bldP spid="201" grpId="29" animBg="1" advAuto="0"/>
      <p:bldP spid="202" grpId="40" animBg="1" advAuto="0"/>
      <p:bldP spid="203" grpId="11" animBg="1" advAuto="0"/>
      <p:bldP spid="203" grpId="3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8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209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21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7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218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0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221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222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223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224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225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226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227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228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229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230" name="0.3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231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2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5" name="Line"/>
          <p:cNvSpPr/>
          <p:nvPr/>
        </p:nvSpPr>
        <p:spPr>
          <a:xfrm>
            <a:off x="4004146" y="3545552"/>
            <a:ext cx="2262933" cy="264362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>
            <a:off x="4256470" y="6714990"/>
            <a:ext cx="1759040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8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5" animBg="1" advAuto="0"/>
      <p:bldP spid="233" grpId="1" animBg="1" advAuto="0"/>
      <p:bldP spid="235" grpId="2" animBg="1" advAuto="0"/>
      <p:bldP spid="236" grpId="3" animBg="1" advAuto="0"/>
      <p:bldP spid="237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2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2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2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2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255" name="0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256" name="1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2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2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259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260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261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262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263" name="0.6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264" name="0.3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265" name="Rounded Rectangle"/>
          <p:cNvSpPr/>
          <p:nvPr/>
        </p:nvSpPr>
        <p:spPr>
          <a:xfrm>
            <a:off x="782001" y="32983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6" name="Rounded Rectangle"/>
          <p:cNvSpPr/>
          <p:nvPr/>
        </p:nvSpPr>
        <p:spPr>
          <a:xfrm>
            <a:off x="782001" y="75903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9" name="Line"/>
          <p:cNvSpPr/>
          <p:nvPr/>
        </p:nvSpPr>
        <p:spPr>
          <a:xfrm>
            <a:off x="7193963" y="3249657"/>
            <a:ext cx="2020395" cy="1354358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FEED FORWARD"/>
          <p:cNvSpPr/>
          <p:nvPr/>
        </p:nvSpPr>
        <p:spPr>
          <a:xfrm>
            <a:off x="8709401" y="746326"/>
            <a:ext cx="3500836" cy="220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19" y="0"/>
                </a:moveTo>
                <a:cubicBezTo>
                  <a:pt x="2683" y="0"/>
                  <a:pt x="2412" y="431"/>
                  <a:pt x="2412" y="964"/>
                </a:cubicBezTo>
                <a:lnTo>
                  <a:pt x="2412" y="14759"/>
                </a:lnTo>
                <a:lnTo>
                  <a:pt x="0" y="21600"/>
                </a:lnTo>
                <a:lnTo>
                  <a:pt x="5275" y="18434"/>
                </a:lnTo>
                <a:lnTo>
                  <a:pt x="20993" y="18434"/>
                </a:lnTo>
                <a:cubicBezTo>
                  <a:pt x="21329" y="18434"/>
                  <a:pt x="21600" y="18003"/>
                  <a:pt x="21600" y="17470"/>
                </a:cubicBezTo>
                <a:lnTo>
                  <a:pt x="21600" y="964"/>
                </a:lnTo>
                <a:cubicBezTo>
                  <a:pt x="21600" y="431"/>
                  <a:pt x="21329" y="0"/>
                  <a:pt x="20993" y="0"/>
                </a:cubicBezTo>
                <a:lnTo>
                  <a:pt x="3019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FEED FORWARD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1" animBg="1" advAuto="0"/>
      <p:bldP spid="269" grpId="2" animBg="1" advAuto="0"/>
      <p:bldP spid="270" grpId="3" animBg="1" advAuto="0"/>
      <p:bldP spid="271" grpId="4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27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27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28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28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8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28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29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29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29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293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294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295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296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297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298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99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7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8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3" animBg="1" advAuto="0"/>
      <p:bldP spid="290" grpId="4" animBg="1" advAuto="0"/>
      <p:bldP spid="297" grpId="9" animBg="1" advAuto="0"/>
      <p:bldP spid="298" grpId="1" animBg="1" advAuto="0"/>
      <p:bldP spid="299" grpId="2" animBg="1" advAuto="0"/>
      <p:bldP spid="300" grpId="5" animBg="1" advAuto="0"/>
      <p:bldP spid="301" grpId="6" animBg="1" advAuto="0"/>
      <p:bldP spid="302" grpId="7" animBg="1" advAuto="0"/>
      <p:bldP spid="303" grpId="8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08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309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31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1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2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6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17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318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319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20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321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322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23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324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325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326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327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328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329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330" name="0.4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331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2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004146" y="3557269"/>
            <a:ext cx="2263081" cy="265541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5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277030" y="6730086"/>
            <a:ext cx="1746807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8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5" animBg="1" advAuto="0"/>
      <p:bldP spid="333" grpId="1" animBg="1" advAuto="0"/>
      <p:bldP spid="334" grpId="2" animBg="1" advAuto="0"/>
      <p:bldP spid="335" grpId="3" animBg="1" advAuto="0"/>
      <p:bldP spid="336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39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0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1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342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343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4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5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6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7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8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49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50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351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53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354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355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56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357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358" name="0.2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359" name="0.6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360" name="0.4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361" name="0.3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0.3</a:t>
            </a:r>
          </a:p>
        </p:txBody>
      </p:sp>
      <p:sp>
        <p:nvSpPr>
          <p:cNvPr id="362" name="0.2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363" name="0.4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0.4</a:t>
            </a:r>
          </a:p>
        </p:txBody>
      </p:sp>
      <p:sp>
        <p:nvSpPr>
          <p:cNvPr id="364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65" name="Rounded Rectangle"/>
          <p:cNvSpPr/>
          <p:nvPr/>
        </p:nvSpPr>
        <p:spPr>
          <a:xfrm>
            <a:off x="782001" y="69940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66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 flipV="1">
            <a:off x="7284833" y="5207887"/>
            <a:ext cx="1950416" cy="1248743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580" y="2993685"/>
            <a:ext cx="2958114" cy="295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  <p:bldP spid="367" grpId="2" animBg="1" advAuto="0"/>
      <p:bldP spid="368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Use Cases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Use Cases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383" y="-24045"/>
            <a:ext cx="17236360" cy="9857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73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74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75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376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377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78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79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0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4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385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386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87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388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389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90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391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392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393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394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395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396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397" name="Rounded Rectangle"/>
          <p:cNvSpPr/>
          <p:nvPr/>
        </p:nvSpPr>
        <p:spPr>
          <a:xfrm>
            <a:off x="782001" y="38571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98" name="Rounded Rectangle"/>
          <p:cNvSpPr/>
          <p:nvPr/>
        </p:nvSpPr>
        <p:spPr>
          <a:xfrm>
            <a:off x="782001" y="70188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39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401" name="Line"/>
          <p:cNvSpPr/>
          <p:nvPr/>
        </p:nvSpPr>
        <p:spPr>
          <a:xfrm>
            <a:off x="4251585" y="2995193"/>
            <a:ext cx="1746808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02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4118268" y="3442689"/>
            <a:ext cx="2067401" cy="2853092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8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8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1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7" animBg="1" advAuto="0"/>
      <p:bldP spid="389" grpId="8" animBg="1" advAuto="0"/>
      <p:bldP spid="392" grpId="1" animBg="1" advAuto="0"/>
      <p:bldP spid="393" grpId="2" animBg="1" advAuto="0"/>
      <p:bldP spid="394" grpId="3" animBg="1" advAuto="0"/>
      <p:bldP spid="395" grpId="4" animBg="1" advAuto="0"/>
      <p:bldP spid="396" grpId="13" animBg="1" advAuto="0"/>
      <p:bldP spid="397" grpId="5" animBg="1" advAuto="0"/>
      <p:bldP spid="398" grpId="6" animBg="1" advAuto="0"/>
      <p:bldP spid="399" grpId="9" animBg="1" advAuto="0"/>
      <p:bldP spid="401" grpId="10" animBg="1" advAuto="0"/>
      <p:bldP spid="402" grpId="11" animBg="1" advAuto="0"/>
      <p:bldP spid="403" grpId="1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0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0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08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409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410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1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3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4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5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6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17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418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419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20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421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22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23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424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425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426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427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28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29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430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31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32" name="Rounded Rectangle"/>
          <p:cNvSpPr/>
          <p:nvPr/>
        </p:nvSpPr>
        <p:spPr>
          <a:xfrm>
            <a:off x="782001" y="70188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3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3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35" name="Line"/>
          <p:cNvSpPr/>
          <p:nvPr/>
        </p:nvSpPr>
        <p:spPr>
          <a:xfrm>
            <a:off x="4004146" y="3545552"/>
            <a:ext cx="2262933" cy="2643624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36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256470" y="6714990"/>
            <a:ext cx="1759040" cy="1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5" animBg="1" advAuto="0"/>
      <p:bldP spid="433" grpId="1" animBg="1" advAuto="0"/>
      <p:bldP spid="435" grpId="2" animBg="1" advAuto="0"/>
      <p:bldP spid="436" grpId="3" animBg="1" advAuto="0"/>
      <p:bldP spid="437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0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1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2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443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444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5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51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452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453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54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455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56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57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458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459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460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461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62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63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464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65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66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67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69" name="Line"/>
          <p:cNvSpPr/>
          <p:nvPr/>
        </p:nvSpPr>
        <p:spPr>
          <a:xfrm>
            <a:off x="7193963" y="3249657"/>
            <a:ext cx="2020395" cy="1354358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Dingbat X"/>
          <p:cNvSpPr/>
          <p:nvPr/>
        </p:nvSpPr>
        <p:spPr>
          <a:xfrm>
            <a:off x="8606246" y="3423437"/>
            <a:ext cx="2548533" cy="301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3A38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1" animBg="1" advAuto="0"/>
      <p:bldP spid="469" grpId="2" animBg="1" advAuto="0"/>
      <p:bldP spid="470" grpId="3" animBg="1" advAuto="0"/>
      <p:bldP spid="471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7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7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7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47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47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7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48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48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48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48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9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49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493" name="0.7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494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495" name="0.6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96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97" name="0.7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0.7</a:t>
            </a:r>
          </a:p>
        </p:txBody>
      </p:sp>
      <p:sp>
        <p:nvSpPr>
          <p:cNvPr id="498" name="0.6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499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0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1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37" y="3663514"/>
            <a:ext cx="2252733" cy="2103609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Dingbat X"/>
          <p:cNvSpPr/>
          <p:nvPr/>
        </p:nvSpPr>
        <p:spPr>
          <a:xfrm>
            <a:off x="8606246" y="3423437"/>
            <a:ext cx="2548533" cy="301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3A38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4" name="Arrow"/>
          <p:cNvSpPr/>
          <p:nvPr/>
        </p:nvSpPr>
        <p:spPr>
          <a:xfrm rot="16200000">
            <a:off x="6780231" y="6582575"/>
            <a:ext cx="529991" cy="28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rgbClr val="6CCE3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5" name="Arrow"/>
          <p:cNvSpPr/>
          <p:nvPr/>
        </p:nvSpPr>
        <p:spPr>
          <a:xfrm rot="5400000">
            <a:off x="6780231" y="2886875"/>
            <a:ext cx="529991" cy="28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6" name="Arrow"/>
          <p:cNvSpPr/>
          <p:nvPr/>
        </p:nvSpPr>
        <p:spPr>
          <a:xfrm rot="5400000">
            <a:off x="5303323" y="2613396"/>
            <a:ext cx="529991" cy="28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chemeClr val="accent5">
              <a:satOff val="7361"/>
              <a:lumOff val="7535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7" name="Arrow"/>
          <p:cNvSpPr/>
          <p:nvPr/>
        </p:nvSpPr>
        <p:spPr>
          <a:xfrm rot="16200000">
            <a:off x="6237404" y="5204740"/>
            <a:ext cx="529991" cy="284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75" y="7575"/>
                </a:moveTo>
                <a:lnTo>
                  <a:pt x="10575" y="0"/>
                </a:lnTo>
                <a:lnTo>
                  <a:pt x="21600" y="10800"/>
                </a:lnTo>
                <a:lnTo>
                  <a:pt x="10575" y="21600"/>
                </a:lnTo>
                <a:lnTo>
                  <a:pt x="10575" y="14025"/>
                </a:lnTo>
                <a:lnTo>
                  <a:pt x="0" y="14025"/>
                </a:lnTo>
                <a:lnTo>
                  <a:pt x="0" y="7575"/>
                </a:lnTo>
                <a:close/>
              </a:path>
            </a:pathLst>
          </a:custGeom>
          <a:solidFill>
            <a:srgbClr val="6CCE32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08" name="0.5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0.5</a:t>
            </a:r>
          </a:p>
        </p:txBody>
      </p:sp>
      <p:sp>
        <p:nvSpPr>
          <p:cNvPr id="509" name="0.8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0.8</a:t>
            </a:r>
          </a:p>
        </p:txBody>
      </p:sp>
      <p:sp>
        <p:nvSpPr>
          <p:cNvPr id="510" name="BACK PROPAGATION"/>
          <p:cNvSpPr/>
          <p:nvPr/>
        </p:nvSpPr>
        <p:spPr>
          <a:xfrm>
            <a:off x="8709401" y="746326"/>
            <a:ext cx="3500836" cy="22042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19" y="0"/>
                </a:moveTo>
                <a:cubicBezTo>
                  <a:pt x="2683" y="0"/>
                  <a:pt x="2412" y="431"/>
                  <a:pt x="2412" y="964"/>
                </a:cubicBezTo>
                <a:lnTo>
                  <a:pt x="2412" y="14759"/>
                </a:lnTo>
                <a:lnTo>
                  <a:pt x="0" y="21600"/>
                </a:lnTo>
                <a:lnTo>
                  <a:pt x="5275" y="18434"/>
                </a:lnTo>
                <a:lnTo>
                  <a:pt x="20993" y="18434"/>
                </a:lnTo>
                <a:cubicBezTo>
                  <a:pt x="21329" y="18434"/>
                  <a:pt x="21600" y="18003"/>
                  <a:pt x="21600" y="17470"/>
                </a:cubicBezTo>
                <a:lnTo>
                  <a:pt x="21600" y="964"/>
                </a:lnTo>
                <a:cubicBezTo>
                  <a:pt x="21600" y="431"/>
                  <a:pt x="21329" y="0"/>
                  <a:pt x="20993" y="0"/>
                </a:cubicBezTo>
                <a:lnTo>
                  <a:pt x="3019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BACK PROPAGATION</a:t>
            </a:r>
          </a:p>
        </p:txBody>
      </p:sp>
      <p:sp>
        <p:nvSpPr>
          <p:cNvPr id="511" name="LEARNING RATE"/>
          <p:cNvSpPr/>
          <p:nvPr/>
        </p:nvSpPr>
        <p:spPr>
          <a:xfrm>
            <a:off x="3402495" y="794767"/>
            <a:ext cx="1959770" cy="1633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0" y="0"/>
                </a:moveTo>
                <a:cubicBezTo>
                  <a:pt x="345" y="0"/>
                  <a:pt x="0" y="414"/>
                  <a:pt x="0" y="924"/>
                </a:cubicBezTo>
                <a:lnTo>
                  <a:pt x="0" y="16683"/>
                </a:lnTo>
                <a:cubicBezTo>
                  <a:pt x="0" y="17193"/>
                  <a:pt x="345" y="17606"/>
                  <a:pt x="770" y="17606"/>
                </a:cubicBezTo>
                <a:lnTo>
                  <a:pt x="17038" y="17606"/>
                </a:lnTo>
                <a:lnTo>
                  <a:pt x="18582" y="21600"/>
                </a:lnTo>
                <a:lnTo>
                  <a:pt x="20130" y="17606"/>
                </a:lnTo>
                <a:lnTo>
                  <a:pt x="20830" y="17606"/>
                </a:lnTo>
                <a:cubicBezTo>
                  <a:pt x="21255" y="17606"/>
                  <a:pt x="21600" y="17193"/>
                  <a:pt x="21600" y="16683"/>
                </a:cubicBezTo>
                <a:lnTo>
                  <a:pt x="21600" y="924"/>
                </a:lnTo>
                <a:cubicBezTo>
                  <a:pt x="21600" y="414"/>
                  <a:pt x="21255" y="0"/>
                  <a:pt x="20830" y="0"/>
                </a:cubicBezTo>
                <a:lnTo>
                  <a:pt x="770" y="0"/>
                </a:lnTo>
                <a:close/>
              </a:path>
            </a:pathLst>
          </a:custGeom>
          <a:solidFill>
            <a:schemeClr val="accent2">
              <a:satOff val="17042"/>
              <a:lumOff val="11017"/>
            </a:schemeClr>
          </a:solidFill>
          <a:ln w="25400">
            <a:solidFill>
              <a:srgbClr val="74767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LEARNING RATE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0" dur="1000" fill="hold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6" dur="1000" fill="hold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5" animBg="1" advAuto="0"/>
      <p:bldP spid="495" grpId="8" animBg="1" advAuto="0"/>
      <p:bldP spid="504" grpId="2" animBg="1" advAuto="0"/>
      <p:bldP spid="505" grpId="1" animBg="1" advAuto="0"/>
      <p:bldP spid="506" grpId="3" animBg="1" advAuto="0"/>
      <p:bldP spid="507" grpId="4" animBg="1" advAuto="0"/>
      <p:bldP spid="508" grpId="6" animBg="1" advAuto="0"/>
      <p:bldP spid="509" grpId="9" animBg="1" advAuto="0"/>
      <p:bldP spid="510" grpId="10" animBg="1" advAuto="0"/>
      <p:bldP spid="511" grpId="7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ircle"/>
          <p:cNvSpPr/>
          <p:nvPr/>
        </p:nvSpPr>
        <p:spPr>
          <a:xfrm>
            <a:off x="2984500" y="23939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14" name="Circle"/>
          <p:cNvSpPr/>
          <p:nvPr/>
        </p:nvSpPr>
        <p:spPr>
          <a:xfrm>
            <a:off x="2984500" y="6089650"/>
            <a:ext cx="1270000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15" name="Circle"/>
          <p:cNvSpPr/>
          <p:nvPr/>
        </p:nvSpPr>
        <p:spPr>
          <a:xfrm>
            <a:off x="5997436" y="23939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16" name="Color"/>
          <p:cNvSpPr txBox="1"/>
          <p:nvPr/>
        </p:nvSpPr>
        <p:spPr>
          <a:xfrm>
            <a:off x="1343441" y="2736849"/>
            <a:ext cx="986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Color</a:t>
            </a:r>
          </a:p>
        </p:txBody>
      </p:sp>
      <p:sp>
        <p:nvSpPr>
          <p:cNvPr id="517" name="Shape"/>
          <p:cNvSpPr txBox="1"/>
          <p:nvPr/>
        </p:nvSpPr>
        <p:spPr>
          <a:xfrm>
            <a:off x="1308975" y="6432549"/>
            <a:ext cx="105754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Shape</a:t>
            </a:r>
          </a:p>
        </p:txBody>
      </p:sp>
      <p:sp>
        <p:nvSpPr>
          <p:cNvPr id="518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19" name="Circle"/>
          <p:cNvSpPr/>
          <p:nvPr/>
        </p:nvSpPr>
        <p:spPr>
          <a:xfrm>
            <a:off x="9121637" y="4241800"/>
            <a:ext cx="1270001" cy="1270000"/>
          </a:xfrm>
          <a:prstGeom prst="ellipse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0" name="Line"/>
          <p:cNvSpPr/>
          <p:nvPr/>
        </p:nvSpPr>
        <p:spPr>
          <a:xfrm>
            <a:off x="4252565" y="2993916"/>
            <a:ext cx="1746807" cy="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1" name="Line"/>
          <p:cNvSpPr/>
          <p:nvPr/>
        </p:nvSpPr>
        <p:spPr>
          <a:xfrm>
            <a:off x="4252565" y="6724650"/>
            <a:ext cx="1746807" cy="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3992893" y="3531391"/>
            <a:ext cx="2276106" cy="266367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3" name="Line"/>
          <p:cNvSpPr/>
          <p:nvPr/>
        </p:nvSpPr>
        <p:spPr>
          <a:xfrm flipV="1">
            <a:off x="4109641" y="3523506"/>
            <a:ext cx="2043013" cy="280390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4" name="Line"/>
          <p:cNvSpPr/>
          <p:nvPr/>
        </p:nvSpPr>
        <p:spPr>
          <a:xfrm>
            <a:off x="7256411" y="3291887"/>
            <a:ext cx="1887992" cy="1259646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5" name="Red and round"/>
          <p:cNvSpPr txBox="1"/>
          <p:nvPr/>
        </p:nvSpPr>
        <p:spPr>
          <a:xfrm>
            <a:off x="5533121" y="1630883"/>
            <a:ext cx="24340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Red and round</a:t>
            </a:r>
          </a:p>
        </p:txBody>
      </p:sp>
      <p:sp>
        <p:nvSpPr>
          <p:cNvPr id="526" name="Yellow and long"/>
          <p:cNvSpPr txBox="1"/>
          <p:nvPr/>
        </p:nvSpPr>
        <p:spPr>
          <a:xfrm>
            <a:off x="5453427" y="7643310"/>
            <a:ext cx="260770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Yellow and long</a:t>
            </a:r>
          </a:p>
        </p:txBody>
      </p:sp>
      <p:sp>
        <p:nvSpPr>
          <p:cNvPr id="527" name="Line"/>
          <p:cNvSpPr/>
          <p:nvPr/>
        </p:nvSpPr>
        <p:spPr>
          <a:xfrm flipV="1">
            <a:off x="7256411" y="5237374"/>
            <a:ext cx="1887983" cy="1259431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28" name="Fruit"/>
          <p:cNvSpPr txBox="1"/>
          <p:nvPr/>
        </p:nvSpPr>
        <p:spPr>
          <a:xfrm>
            <a:off x="10729542" y="4637096"/>
            <a:ext cx="90561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Fruit</a:t>
            </a:r>
          </a:p>
        </p:txBody>
      </p:sp>
      <p:sp>
        <p:nvSpPr>
          <p:cNvPr id="529" name="1"/>
          <p:cNvSpPr txBox="1"/>
          <p:nvPr/>
        </p:nvSpPr>
        <p:spPr>
          <a:xfrm>
            <a:off x="3457260" y="27368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30" name="0"/>
          <p:cNvSpPr txBox="1"/>
          <p:nvPr/>
        </p:nvSpPr>
        <p:spPr>
          <a:xfrm>
            <a:off x="3457260" y="6432549"/>
            <a:ext cx="3244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31" name="0 = red…"/>
          <p:cNvSpPr txBox="1"/>
          <p:nvPr/>
        </p:nvSpPr>
        <p:spPr>
          <a:xfrm>
            <a:off x="1095269" y="3370327"/>
            <a:ext cx="14104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red</a:t>
            </a:r>
          </a:p>
          <a:p>
            <a:pPr algn="ctr">
              <a:defRPr sz="2300" spc="22"/>
            </a:pPr>
            <a:r>
              <a:t>1 = yellow</a:t>
            </a:r>
          </a:p>
        </p:txBody>
      </p:sp>
      <p:sp>
        <p:nvSpPr>
          <p:cNvPr id="532" name="0 = long…"/>
          <p:cNvSpPr txBox="1"/>
          <p:nvPr/>
        </p:nvSpPr>
        <p:spPr>
          <a:xfrm>
            <a:off x="1130033" y="7101119"/>
            <a:ext cx="134093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300" spc="22"/>
            </a:pPr>
            <a:r>
              <a:t>0 = long</a:t>
            </a:r>
          </a:p>
          <a:p>
            <a:pPr algn="ctr">
              <a:defRPr sz="2300" spc="22"/>
            </a:pPr>
            <a:r>
              <a:t>1 = round</a:t>
            </a:r>
          </a:p>
        </p:txBody>
      </p:sp>
      <p:sp>
        <p:nvSpPr>
          <p:cNvPr id="533" name="0.2"/>
          <p:cNvSpPr txBox="1"/>
          <p:nvPr/>
        </p:nvSpPr>
        <p:spPr>
          <a:xfrm>
            <a:off x="5757346" y="4005165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0.2</a:t>
            </a:r>
          </a:p>
        </p:txBody>
      </p:sp>
      <p:sp>
        <p:nvSpPr>
          <p:cNvPr id="534" name="0.6"/>
          <p:cNvSpPr txBox="1"/>
          <p:nvPr/>
        </p:nvSpPr>
        <p:spPr>
          <a:xfrm>
            <a:off x="4733264" y="606226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0.6</a:t>
            </a:r>
          </a:p>
        </p:txBody>
      </p:sp>
      <p:sp>
        <p:nvSpPr>
          <p:cNvPr id="535" name="0.5"/>
          <p:cNvSpPr txBox="1"/>
          <p:nvPr/>
        </p:nvSpPr>
        <p:spPr>
          <a:xfrm>
            <a:off x="6311586" y="270181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0.5</a:t>
            </a:r>
          </a:p>
        </p:txBody>
      </p:sp>
      <p:sp>
        <p:nvSpPr>
          <p:cNvPr id="536" name="0.8"/>
          <p:cNvSpPr txBox="1"/>
          <p:nvPr/>
        </p:nvSpPr>
        <p:spPr>
          <a:xfrm>
            <a:off x="6311586" y="6432549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0.8</a:t>
            </a:r>
          </a:p>
        </p:txBody>
      </p:sp>
      <p:sp>
        <p:nvSpPr>
          <p:cNvPr id="537" name="Rounded Rectangle"/>
          <p:cNvSpPr/>
          <p:nvPr/>
        </p:nvSpPr>
        <p:spPr>
          <a:xfrm>
            <a:off x="782001" y="3882518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38" name="Rounded Rectangle"/>
          <p:cNvSpPr/>
          <p:nvPr/>
        </p:nvSpPr>
        <p:spPr>
          <a:xfrm>
            <a:off x="782001" y="7056984"/>
            <a:ext cx="2037003" cy="690052"/>
          </a:xfrm>
          <a:prstGeom prst="roundRect">
            <a:avLst>
              <a:gd name="adj" fmla="val 27607"/>
            </a:avLst>
          </a:prstGeom>
          <a:ln w="508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3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40" name="0.5"/>
          <p:cNvSpPr txBox="1"/>
          <p:nvPr/>
        </p:nvSpPr>
        <p:spPr>
          <a:xfrm>
            <a:off x="4733264" y="2470676"/>
            <a:ext cx="6417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0.5</a:t>
            </a:r>
          </a:p>
        </p:txBody>
      </p:sp>
      <p:sp>
        <p:nvSpPr>
          <p:cNvPr id="541" name="0.8"/>
          <p:cNvSpPr txBox="1"/>
          <p:nvPr/>
        </p:nvSpPr>
        <p:spPr>
          <a:xfrm>
            <a:off x="5757346" y="5056993"/>
            <a:ext cx="6417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0.8</a:t>
            </a:r>
          </a:p>
        </p:txBody>
      </p:sp>
      <p:sp>
        <p:nvSpPr>
          <p:cNvPr id="542" name="Circle"/>
          <p:cNvSpPr/>
          <p:nvPr/>
        </p:nvSpPr>
        <p:spPr>
          <a:xfrm>
            <a:off x="5997436" y="6089650"/>
            <a:ext cx="1270001" cy="1270000"/>
          </a:xfrm>
          <a:prstGeom prst="ellipse">
            <a:avLst/>
          </a:prstGeom>
          <a:ln w="114300">
            <a:solidFill>
              <a:srgbClr val="01199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543" name="Line"/>
          <p:cNvSpPr/>
          <p:nvPr/>
        </p:nvSpPr>
        <p:spPr>
          <a:xfrm flipV="1">
            <a:off x="7284833" y="5207887"/>
            <a:ext cx="1950416" cy="1248743"/>
          </a:xfrm>
          <a:prstGeom prst="line">
            <a:avLst/>
          </a:prstGeom>
          <a:ln w="50800">
            <a:solidFill>
              <a:srgbClr val="01199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580" y="2993685"/>
            <a:ext cx="2958114" cy="295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8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1" animBg="1" advAuto="0"/>
      <p:bldP spid="536" grpId="2" animBg="1" advAuto="0"/>
      <p:bldP spid="542" grpId="3" animBg="1" advAuto="0"/>
      <p:bldP spid="543" grpId="4" animBg="1" advAuto="0"/>
      <p:bldP spid="544" grpId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Let’s do this!"/>
          <p:cNvSpPr txBox="1">
            <a:spLocks noGrp="1"/>
          </p:cNvSpPr>
          <p:nvPr>
            <p:ph type="title" idx="4294967295"/>
          </p:nvPr>
        </p:nvSpPr>
        <p:spPr>
          <a:xfrm>
            <a:off x="571500" y="571500"/>
            <a:ext cx="11861800" cy="5370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Let’s do this!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Neural Networks"/>
          <p:cNvSpPr txBox="1">
            <a:spLocks noGrp="1"/>
          </p:cNvSpPr>
          <p:nvPr>
            <p:ph type="subTitle" sz="quarter" idx="1"/>
          </p:nvPr>
        </p:nvSpPr>
        <p:spPr>
          <a:xfrm>
            <a:off x="-1110611" y="7797800"/>
            <a:ext cx="11861801" cy="1231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CFFFF"/>
                </a:solidFill>
              </a:defRPr>
            </a:lvl1pPr>
          </a:lstStyle>
          <a:p>
            <a:r>
              <a:t>Neural Networks</a:t>
            </a:r>
          </a:p>
        </p:txBody>
      </p:sp>
      <p:graphicFrame>
        <p:nvGraphicFramePr>
          <p:cNvPr id="549" name="Table"/>
          <p:cNvGraphicFramePr/>
          <p:nvPr/>
        </p:nvGraphicFramePr>
        <p:xfrm>
          <a:off x="609600" y="812800"/>
          <a:ext cx="11785600" cy="8128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28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8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8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5600">
                <a:tc gridSpan="2"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900">
                          <a:solidFill>
                            <a:srgbClr val="FFFFFF"/>
                          </a:solidFill>
                        </a:rPr>
                        <a:t>Input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B w="12700"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900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C5C5C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5C5C5C"/>
                          </a:solidFill>
                          <a:sym typeface="Iowan Old Style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C5C5C"/>
                      </a:solidFill>
                      <a:miter lim="400000"/>
                    </a:lnL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Human-Brain-Best-HD-Wallpaper-36888.jpg" descr="Human-Brain-Best-HD-Wallpaper-36888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2670" r="32670"/>
          <a:stretch>
            <a:fillRect/>
          </a:stretch>
        </p:blipFill>
        <p:spPr>
          <a:xfrm>
            <a:off x="-2639829" y="-3998795"/>
            <a:ext cx="9078729" cy="13752395"/>
          </a:xfrm>
          <a:prstGeom prst="rect">
            <a:avLst/>
          </a:prstGeom>
        </p:spPr>
      </p:pic>
      <p:sp>
        <p:nvSpPr>
          <p:cNvPr id="552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3" name="Recap"/>
          <p:cNvSpPr txBox="1">
            <a:spLocks noGrp="1"/>
          </p:cNvSpPr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Recap</a:t>
            </a:r>
          </a:p>
        </p:txBody>
      </p:sp>
      <p:sp>
        <p:nvSpPr>
          <p:cNvPr id="554" name="Learning similar to human learning…"/>
          <p:cNvSpPr txBox="1">
            <a:spLocks noGrp="1"/>
          </p:cNvSpPr>
          <p:nvPr>
            <p:ph type="body" sz="half" idx="1"/>
          </p:nvPr>
        </p:nvSpPr>
        <p:spPr>
          <a:xfrm>
            <a:off x="7023100" y="1708150"/>
            <a:ext cx="5397500" cy="6440641"/>
          </a:xfrm>
          <a:prstGeom prst="rect">
            <a:avLst/>
          </a:prstGeom>
        </p:spPr>
        <p:txBody>
          <a:bodyPr/>
          <a:lstStyle/>
          <a:p>
            <a:pPr marL="382015" indent="-382015" defTabSz="549148">
              <a:spcBef>
                <a:spcPts val="1600"/>
              </a:spcBef>
              <a:defRPr sz="2632"/>
            </a:pPr>
            <a:r>
              <a:t>Learning similar to human learning</a:t>
            </a:r>
          </a:p>
          <a:p>
            <a:pPr marL="382015" indent="-382015" defTabSz="549148">
              <a:spcBef>
                <a:spcPts val="1600"/>
              </a:spcBef>
              <a:defRPr sz="2632"/>
            </a:pPr>
            <a:r>
              <a:t>Mathematics</a:t>
            </a:r>
          </a:p>
          <a:p>
            <a:pPr marL="382015" indent="-382015" defTabSz="549148">
              <a:spcBef>
                <a:spcPts val="1600"/>
              </a:spcBef>
              <a:defRPr sz="2632"/>
            </a:pPr>
            <a:endParaRPr/>
          </a:p>
          <a:p>
            <a:pPr marL="382015" indent="-382015" defTabSz="549148">
              <a:spcBef>
                <a:spcPts val="1600"/>
              </a:spcBef>
              <a:defRPr sz="2632"/>
            </a:pPr>
            <a:r>
              <a:t>Neural Network Parts:</a:t>
            </a:r>
          </a:p>
          <a:p>
            <a:pPr marL="764031" lvl="1" indent="-382015" defTabSz="549148">
              <a:spcBef>
                <a:spcPts val="1600"/>
              </a:spcBef>
              <a:defRPr sz="2632"/>
            </a:pPr>
            <a:r>
              <a:t>Nodes</a:t>
            </a:r>
          </a:p>
          <a:p>
            <a:pPr marL="764031" lvl="1" indent="-382015" defTabSz="549148">
              <a:spcBef>
                <a:spcPts val="1600"/>
              </a:spcBef>
              <a:defRPr sz="2632"/>
            </a:pPr>
            <a:r>
              <a:t>Layers</a:t>
            </a:r>
          </a:p>
          <a:p>
            <a:pPr marL="764031" lvl="1" indent="-382015" defTabSz="549148">
              <a:spcBef>
                <a:spcPts val="1600"/>
              </a:spcBef>
              <a:defRPr sz="2632"/>
            </a:pPr>
            <a:r>
              <a:t>Weights (+ biases)</a:t>
            </a:r>
          </a:p>
          <a:p>
            <a:pPr marL="764031" lvl="1" indent="-382015" defTabSz="549148">
              <a:spcBef>
                <a:spcPts val="1600"/>
              </a:spcBef>
              <a:defRPr sz="2632"/>
            </a:pPr>
            <a:r>
              <a:t>Feed forward</a:t>
            </a:r>
          </a:p>
          <a:p>
            <a:pPr marL="764031" lvl="1" indent="-382015" defTabSz="549148">
              <a:spcBef>
                <a:spcPts val="1600"/>
              </a:spcBef>
              <a:defRPr sz="2632"/>
            </a:pPr>
            <a:r>
              <a:t>Back propagation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What’s next?"/>
          <p:cNvSpPr txBox="1">
            <a:spLocks noGrp="1"/>
          </p:cNvSpPr>
          <p:nvPr>
            <p:ph type="title" idx="4294967295"/>
          </p:nvPr>
        </p:nvSpPr>
        <p:spPr>
          <a:xfrm>
            <a:off x="571500" y="571500"/>
            <a:ext cx="11861800" cy="537086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What’s next?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facial_regocnition.mov" descr="facial_regocnition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83170" y="-137247"/>
            <a:ext cx="17971140" cy="1002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8833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rcRect l="9304"/>
          <a:stretch>
            <a:fillRect/>
          </a:stretch>
        </p:blipFill>
        <p:spPr>
          <a:xfrm>
            <a:off x="746323" y="654050"/>
            <a:ext cx="6645744" cy="2663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416" y="2722033"/>
            <a:ext cx="6787436" cy="2488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5285316"/>
            <a:ext cx="6452899" cy="231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0" y="7194550"/>
            <a:ext cx="6196230" cy="235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Human-Brain-Best-HD-Wallpaper-36888.jpg" descr="Human-Brain-Best-HD-Wallpaper-3688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8198" y="-77835"/>
            <a:ext cx="18874796" cy="990927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Thank you"/>
          <p:cNvSpPr txBox="1">
            <a:spLocks noGrp="1"/>
          </p:cNvSpPr>
          <p:nvPr>
            <p:ph type="ctrTitle"/>
          </p:nvPr>
        </p:nvSpPr>
        <p:spPr>
          <a:xfrm>
            <a:off x="-615311" y="4546601"/>
            <a:ext cx="8912876" cy="3893419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FFFFF"/>
                </a:solidFill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reakout.mov" descr="breakout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70306" y="4547"/>
            <a:ext cx="16837849" cy="9798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89498" fill="hold"/>
                                        <p:tgtEl>
                                          <p:spTgt spid="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driverless_car.mov" descr="driverless_car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871" y="-38065"/>
            <a:ext cx="19446542" cy="9829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2667" fill="hold"/>
                                        <p:tgtEl>
                                          <p:spTgt spid="1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Patterns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Human-Brain-Best-HD-Wallpaper-36888.jpg" descr="Human-Brain-Best-HD-Wallpaper-36888.jp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2670" r="32670"/>
          <a:stretch>
            <a:fillRect/>
          </a:stretch>
        </p:blipFill>
        <p:spPr>
          <a:xfrm>
            <a:off x="-2639829" y="-3998795"/>
            <a:ext cx="9078729" cy="13752395"/>
          </a:xfrm>
          <a:prstGeom prst="rect">
            <a:avLst/>
          </a:prstGeom>
        </p:spPr>
      </p:pic>
      <p:sp>
        <p:nvSpPr>
          <p:cNvPr id="143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4" name="Real life"/>
          <p:cNvSpPr txBox="1">
            <a:spLocks noGrp="1"/>
          </p:cNvSpPr>
          <p:nvPr>
            <p:ph type="title"/>
          </p:nvPr>
        </p:nvSpPr>
        <p:spPr>
          <a:xfrm>
            <a:off x="7023100" y="717550"/>
            <a:ext cx="53975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Real life</a:t>
            </a:r>
          </a:p>
        </p:txBody>
      </p:sp>
      <p:sp>
        <p:nvSpPr>
          <p:cNvPr id="145" name="Take your first step…"/>
          <p:cNvSpPr txBox="1">
            <a:spLocks noGrp="1"/>
          </p:cNvSpPr>
          <p:nvPr>
            <p:ph type="body" sz="quarter" idx="1"/>
          </p:nvPr>
        </p:nvSpPr>
        <p:spPr>
          <a:xfrm>
            <a:off x="7023100" y="1708150"/>
            <a:ext cx="5397500" cy="2523815"/>
          </a:xfrm>
          <a:prstGeom prst="rect">
            <a:avLst/>
          </a:prstGeom>
        </p:spPr>
        <p:txBody>
          <a:bodyPr/>
          <a:lstStyle/>
          <a:p>
            <a:pPr marL="353568" indent="-353568" defTabSz="508254">
              <a:spcBef>
                <a:spcPts val="1500"/>
              </a:spcBef>
              <a:defRPr sz="2436"/>
            </a:pPr>
            <a:r>
              <a:t>Take your first step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You fall! Learn from this experience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Take another step</a:t>
            </a:r>
          </a:p>
          <a:p>
            <a:pPr marL="353568" indent="-353568" defTabSz="508254">
              <a:spcBef>
                <a:spcPts val="1500"/>
              </a:spcBef>
              <a:defRPr sz="2436"/>
            </a:pPr>
            <a:r>
              <a:t>Yes! </a:t>
            </a:r>
          </a:p>
        </p:txBody>
      </p:sp>
      <p:sp>
        <p:nvSpPr>
          <p:cNvPr id="146" name="Line"/>
          <p:cNvSpPr/>
          <p:nvPr/>
        </p:nvSpPr>
        <p:spPr>
          <a:xfrm>
            <a:off x="7023100" y="59436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7" name="Neural network"/>
          <p:cNvSpPr txBox="1"/>
          <p:nvPr/>
        </p:nvSpPr>
        <p:spPr>
          <a:xfrm>
            <a:off x="7023100" y="5086350"/>
            <a:ext cx="53975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543305">
              <a:spcBef>
                <a:spcPts val="2100"/>
              </a:spcBef>
              <a:defRPr sz="4836" i="0" cap="all" spc="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Neural network</a:t>
            </a:r>
          </a:p>
        </p:txBody>
      </p:sp>
      <p:sp>
        <p:nvSpPr>
          <p:cNvPr id="148" name="Make a prediction…"/>
          <p:cNvSpPr txBox="1"/>
          <p:nvPr/>
        </p:nvSpPr>
        <p:spPr>
          <a:xfrm>
            <a:off x="7023100" y="6076950"/>
            <a:ext cx="5397500" cy="2658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sz="2492" i="0" spc="0"/>
            </a:pPr>
            <a:r>
              <a:t>Make a prediction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sz="2492" i="0" spc="0"/>
            </a:pPr>
            <a:r>
              <a:t>Wrong! Learn from this experience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sz="2492" i="0" spc="0"/>
            </a:pPr>
            <a:r>
              <a:t>Make another prediction</a:t>
            </a:r>
          </a:p>
          <a:p>
            <a:pPr marL="361695" indent="-361695" defTabSz="519937">
              <a:spcBef>
                <a:spcPts val="1600"/>
              </a:spcBef>
              <a:buSzPct val="75000"/>
              <a:buFont typeface="Zapf Dingbats"/>
              <a:buChar char="➤"/>
              <a:defRPr sz="2492" i="0" spc="0"/>
            </a:pPr>
            <a:r>
              <a:t>Yes!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7410" y="-65544"/>
            <a:ext cx="14819622" cy="9884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1673" y="-267325"/>
            <a:ext cx="17688146" cy="9949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7180" y="-44493"/>
            <a:ext cx="24812051" cy="9879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Macintosh PowerPoint</Application>
  <PresentationFormat>Custom</PresentationFormat>
  <Paragraphs>256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Masterclass</vt:lpstr>
      <vt:lpstr>Use Cases</vt:lpstr>
      <vt:lpstr>PowerPoint Presentation</vt:lpstr>
      <vt:lpstr>PowerPoint Presentation</vt:lpstr>
      <vt:lpstr>PowerPoint Presentation</vt:lpstr>
      <vt:lpstr>Patterns</vt:lpstr>
      <vt:lpstr>Real life</vt:lpstr>
      <vt:lpstr>PowerPoint Presentation</vt:lpstr>
      <vt:lpstr>PowerPoint Presentation</vt:lpstr>
      <vt:lpstr>Neural Network</vt:lpstr>
      <vt:lpstr>PowerPoint Presentation</vt:lpstr>
      <vt:lpstr>Key-words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do this!</vt:lpstr>
      <vt:lpstr>PowerPoint Presentation</vt:lpstr>
      <vt:lpstr>Recap</vt:lpstr>
      <vt:lpstr>What’s next?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Masterclass</dc:title>
  <cp:lastModifiedBy>Bob van der Helm</cp:lastModifiedBy>
  <cp:revision>1</cp:revision>
  <dcterms:modified xsi:type="dcterms:W3CDTF">2019-05-15T17:21:34Z</dcterms:modified>
</cp:coreProperties>
</file>